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notesMasterIdLst>
    <p:notesMasterId r:id="rId15"/>
  </p:notesMasterIdLst>
  <p:sldIdLst>
    <p:sldId id="263" r:id="rId2"/>
    <p:sldId id="257" r:id="rId3"/>
    <p:sldId id="269" r:id="rId4"/>
    <p:sldId id="258" r:id="rId5"/>
    <p:sldId id="266" r:id="rId6"/>
    <p:sldId id="259" r:id="rId7"/>
    <p:sldId id="271" r:id="rId8"/>
    <p:sldId id="273" r:id="rId9"/>
    <p:sldId id="265" r:id="rId10"/>
    <p:sldId id="272" r:id="rId11"/>
    <p:sldId id="267" r:id="rId12"/>
    <p:sldId id="27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CBD8DE-68F6-43FE-821B-6C08CC7ED0D5}" v="187" dt="2024-12-04T01:28:46.851"/>
    <p1510:client id="{DC8442E8-3C77-4DCA-B64B-E9601D5830B6}" v="1" dt="2024-12-04T02:29:09.9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notesView">
  <p:normalViewPr horzBarState="maximized">
    <p:restoredLeft sz="19972" autoAdjust="0"/>
    <p:restoredTop sz="94660"/>
  </p:normalViewPr>
  <p:slideViewPr>
    <p:cSldViewPr snapToGrid="0">
      <p:cViewPr varScale="1">
        <p:scale>
          <a:sx n="87" d="100"/>
          <a:sy n="87" d="100"/>
        </p:scale>
        <p:origin x="7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N SAI" userId="79699dbbffebf8dc" providerId="LiveId" clId="{DC8442E8-3C77-4DCA-B64B-E9601D5830B6}"/>
    <pc:docChg chg="modSld">
      <pc:chgData name="MOHAN SAI" userId="79699dbbffebf8dc" providerId="LiveId" clId="{DC8442E8-3C77-4DCA-B64B-E9601D5830B6}" dt="2024-12-04T02:29:09.945" v="44"/>
      <pc:docMkLst>
        <pc:docMk/>
      </pc:docMkLst>
      <pc:sldChg chg="modNotes">
        <pc:chgData name="MOHAN SAI" userId="79699dbbffebf8dc" providerId="LiveId" clId="{DC8442E8-3C77-4DCA-B64B-E9601D5830B6}" dt="2024-12-04T02:28:41.850" v="43" actId="20577"/>
        <pc:sldMkLst>
          <pc:docMk/>
          <pc:sldMk cId="2562505538" sldId="257"/>
        </pc:sldMkLst>
      </pc:sldChg>
      <pc:sldChg chg="addSp modSp modNotes">
        <pc:chgData name="MOHAN SAI" userId="79699dbbffebf8dc" providerId="LiveId" clId="{DC8442E8-3C77-4DCA-B64B-E9601D5830B6}" dt="2024-12-04T02:29:09.945" v="44"/>
        <pc:sldMkLst>
          <pc:docMk/>
          <pc:sldMk cId="2687539648" sldId="259"/>
        </pc:sldMkLst>
        <pc:picChg chg="add mod">
          <ac:chgData name="MOHAN SAI" userId="79699dbbffebf8dc" providerId="LiveId" clId="{DC8442E8-3C77-4DCA-B64B-E9601D5830B6}" dt="2024-12-04T02:29:09.945" v="44"/>
          <ac:picMkLst>
            <pc:docMk/>
            <pc:sldMk cId="2687539648" sldId="259"/>
            <ac:picMk id="3" creationId="{78196AAB-ECE7-923F-DEE8-E10A5F36597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40C07E-F91E-475D-B866-0C960A2084D4}" type="datetimeFigureOut">
              <a:rPr lang="en-IN" smtClean="0"/>
              <a:t>03-12-2024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493DD1-A251-47CD-8C37-896A5DBF2A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5032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93DD1-A251-47CD-8C37-896A5DBF2A4E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8758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93DD1-A251-47CD-8C37-896A5DBF2A4E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2786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93DD1-A251-47CD-8C37-896A5DBF2A4E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4298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93DD1-A251-47CD-8C37-896A5DBF2A4E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6497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warbwargbwrebwbwbwbbwv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93DD1-A251-47CD-8C37-896A5DBF2A4E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6932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93DD1-A251-47CD-8C37-896A5DBF2A4E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132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717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09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1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875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804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334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530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218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386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6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73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445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54" r:id="rId6"/>
    <p:sldLayoutId id="2147483750" r:id="rId7"/>
    <p:sldLayoutId id="2147483751" r:id="rId8"/>
    <p:sldLayoutId id="2147483752" r:id="rId9"/>
    <p:sldLayoutId id="2147483753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6CB9-EFCA-9CDD-F100-E7ED6975D9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165" y="1306902"/>
            <a:ext cx="9144000" cy="1056736"/>
          </a:xfrm>
        </p:spPr>
        <p:txBody>
          <a:bodyPr>
            <a:normAutofit/>
          </a:bodyPr>
          <a:lstStyle/>
          <a:p>
            <a:r>
              <a:rPr lang="en-US" sz="2400" b="1" dirty="0"/>
              <a:t>I-XRAY: The AI Glasses That Reveal Anyone’s Personal Details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F7B6E-3EE6-E0A9-49B8-7220360EDD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165" y="4566531"/>
            <a:ext cx="9144000" cy="4540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MOHAN SAI </a:t>
            </a:r>
            <a:r>
              <a:rPr lang="en-US" dirty="0" err="1"/>
              <a:t>Bandarupalli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18CAE1-41DA-2F43-C6A7-C08FED2C2F43}"/>
              </a:ext>
            </a:extLst>
          </p:cNvPr>
          <p:cNvSpPr txBox="1"/>
          <p:nvPr/>
        </p:nvSpPr>
        <p:spPr>
          <a:xfrm>
            <a:off x="1953372" y="2578887"/>
            <a:ext cx="737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A Case Study on Privacy, Ethics, and Technology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7130B-25FD-DEE0-CACE-1170603C8625}"/>
              </a:ext>
            </a:extLst>
          </p:cNvPr>
          <p:cNvSpPr txBox="1"/>
          <p:nvPr/>
        </p:nvSpPr>
        <p:spPr>
          <a:xfrm>
            <a:off x="4939914" y="4227977"/>
            <a:ext cx="11560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/>
              <a:t>Presented By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7133A0-A04F-5FFD-2BD7-9547E1CB1E2F}"/>
              </a:ext>
            </a:extLst>
          </p:cNvPr>
          <p:cNvSpPr txBox="1"/>
          <p:nvPr/>
        </p:nvSpPr>
        <p:spPr>
          <a:xfrm>
            <a:off x="4122915" y="5007049"/>
            <a:ext cx="3036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mb2279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A58C7DD-CEC3-F28C-E50E-9BCCBBBEC63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347" y="2984815"/>
            <a:ext cx="1553634" cy="12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347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E30EF-4926-1D86-E6BD-2CC2001D4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8E19E-4AF1-CE7B-AE42-6F53C86F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/>
              <a:t>Regulatory Challenges &amp;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F54A8-043F-86BD-829D-8CDBCB481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IN" b="1" dirty="0"/>
              <a:t>Challenges:</a:t>
            </a:r>
          </a:p>
          <a:p>
            <a:pPr algn="just"/>
            <a:r>
              <a:rPr lang="en-IN" dirty="0"/>
              <a:t>Gaps in Current Laws: GDPR and CCPA do not address real-time facial recognition.</a:t>
            </a:r>
          </a:p>
          <a:p>
            <a:pPr algn="just"/>
            <a:r>
              <a:rPr lang="en-IN" dirty="0"/>
              <a:t>Anonymity Erosion: No clear legal protection for public anonymity.</a:t>
            </a:r>
          </a:p>
          <a:p>
            <a:pPr algn="just"/>
            <a:r>
              <a:rPr lang="en-IN" dirty="0"/>
              <a:t>Data Aggregation Loopholes: Public data usage lacks ethical boundaries.</a:t>
            </a:r>
          </a:p>
          <a:p>
            <a:pPr algn="just"/>
            <a:r>
              <a:rPr lang="en-IN" dirty="0"/>
              <a:t>Wearable Devices: Insufficient regulation for AI-integrated gadgets.</a:t>
            </a:r>
          </a:p>
          <a:p>
            <a:pPr marL="0" indent="0" algn="just">
              <a:buNone/>
            </a:pPr>
            <a:r>
              <a:rPr lang="en-IN" b="1" dirty="0"/>
              <a:t>Solutions:</a:t>
            </a:r>
          </a:p>
          <a:p>
            <a:pPr algn="just"/>
            <a:r>
              <a:rPr lang="en-IN" dirty="0"/>
              <a:t>Global Standards: Develop international ethical frameworks for AI and privacy.</a:t>
            </a:r>
          </a:p>
          <a:p>
            <a:pPr algn="just"/>
            <a:r>
              <a:rPr lang="en-IN" dirty="0"/>
              <a:t>Consent Protocols: Mandate informed consent for data usage.</a:t>
            </a:r>
          </a:p>
          <a:p>
            <a:pPr algn="just"/>
            <a:r>
              <a:rPr lang="en-IN" dirty="0"/>
              <a:t>Enhanced Oversight: Implement audits and compliance checks for technology developers.</a:t>
            </a:r>
          </a:p>
          <a:p>
            <a:pPr algn="just"/>
            <a:r>
              <a:rPr lang="en-IN" dirty="0"/>
              <a:t>Anonymity Rights: Introduce laws protecting privacy in public spaces.</a:t>
            </a:r>
          </a:p>
        </p:txBody>
      </p:sp>
    </p:spTree>
    <p:extLst>
      <p:ext uri="{BB962C8B-B14F-4D97-AF65-F5344CB8AC3E}">
        <p14:creationId xmlns:p14="http://schemas.microsoft.com/office/powerpoint/2010/main" val="2865014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149FF-86B5-A9C6-C86B-8CFB6101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/>
              <a:t>Future 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90ACD-7BF1-7BBD-A737-D547B4A69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en-IN" b="1" dirty="0"/>
              <a:t>Technological Advancements:</a:t>
            </a:r>
          </a:p>
          <a:p>
            <a:pPr algn="just"/>
            <a:r>
              <a:rPr lang="en-IN" dirty="0"/>
              <a:t>AR integration for real-time contextual data.</a:t>
            </a:r>
          </a:p>
          <a:p>
            <a:pPr algn="just"/>
            <a:r>
              <a:rPr lang="en-IN" dirty="0"/>
              <a:t>Counter-surveillance tools like adversarial fashion.</a:t>
            </a:r>
          </a:p>
          <a:p>
            <a:pPr algn="just"/>
            <a:r>
              <a:rPr lang="en-IN" dirty="0"/>
              <a:t>Blockchain for decentralized identity management.</a:t>
            </a:r>
          </a:p>
          <a:p>
            <a:pPr marL="0" indent="0" algn="just">
              <a:buNone/>
            </a:pPr>
            <a:r>
              <a:rPr lang="en-IN" b="1" dirty="0"/>
              <a:t>Societal Changes:</a:t>
            </a:r>
          </a:p>
          <a:p>
            <a:pPr algn="just"/>
            <a:r>
              <a:rPr lang="en-IN" dirty="0"/>
              <a:t>Greater emphasis on privacy-focused tech.</a:t>
            </a:r>
          </a:p>
          <a:p>
            <a:pPr algn="just"/>
            <a:r>
              <a:rPr lang="en-IN" dirty="0"/>
              <a:t>Behavioural shifts to avoid surveillance.</a:t>
            </a:r>
          </a:p>
          <a:p>
            <a:pPr algn="just"/>
            <a:r>
              <a:rPr lang="en-IN" dirty="0"/>
              <a:t>Demand for ethical AI in corporate practices.</a:t>
            </a:r>
          </a:p>
          <a:p>
            <a:pPr marL="0" indent="0" algn="just">
              <a:buNone/>
            </a:pPr>
            <a:r>
              <a:rPr lang="en-IN" b="1" dirty="0"/>
              <a:t>Regulatory Developments:</a:t>
            </a:r>
          </a:p>
          <a:p>
            <a:pPr algn="just"/>
            <a:r>
              <a:rPr lang="en-IN" dirty="0"/>
              <a:t>Global standards for AI and privacy.</a:t>
            </a:r>
          </a:p>
          <a:p>
            <a:pPr algn="just"/>
            <a:r>
              <a:rPr lang="en-IN" dirty="0"/>
              <a:t>Stricter accountability for tech developers.</a:t>
            </a:r>
          </a:p>
          <a:p>
            <a:pPr algn="just"/>
            <a:r>
              <a:rPr lang="en-IN" dirty="0"/>
              <a:t>Laws to prevent misuse of public data.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E5A583-4E31-3117-6DEC-C7F39409E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943" y="1584960"/>
            <a:ext cx="5427057" cy="42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30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70B2D-3B06-E675-1A39-CFC38D9B9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0986C-717B-9B81-BC25-421D331C7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F8C12-D6AA-27B9-81A8-AF6F353A2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en-US" dirty="0"/>
              <a:t>Technology’s Dual Role: I-XRAY exemplifies how innovation can challenge privacy and ethical norms.</a:t>
            </a:r>
          </a:p>
          <a:p>
            <a:pPr algn="just"/>
            <a:r>
              <a:rPr lang="en-US" dirty="0"/>
              <a:t>Regulatory Needs: Existing frameworks like GDPR and CCPA are insufficient for addressing real-time AI technologies.</a:t>
            </a:r>
          </a:p>
          <a:p>
            <a:pPr algn="just"/>
            <a:r>
              <a:rPr lang="en-US" dirty="0"/>
              <a:t>Ethical Responsibility: Developers must prioritize transparency, consent, and accountability to mitigate misuse.</a:t>
            </a:r>
          </a:p>
          <a:p>
            <a:pPr algn="just"/>
            <a:r>
              <a:rPr lang="en-US" dirty="0"/>
              <a:t>Public Awareness: Educating individuals about data privacy is essential to empower informed choices.</a:t>
            </a:r>
          </a:p>
          <a:p>
            <a:pPr algn="just"/>
            <a:r>
              <a:rPr lang="en-US" dirty="0"/>
              <a:t>Collaboration for Balance: Governments, tech leaders, and society must align to ensure technology serves humanity without infringing on rights.</a:t>
            </a:r>
          </a:p>
          <a:p>
            <a:pPr algn="just"/>
            <a:r>
              <a:rPr lang="en-US" dirty="0"/>
              <a:t>Vision for the Future: A privacy-conscious digital world is achievable with ethical foresight and responsible innovation.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0021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0F34BDF-FBD5-0347-0A67-443723759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37922"/>
            <a:ext cx="9906000" cy="1382156"/>
          </a:xfrm>
        </p:spPr>
        <p:txBody>
          <a:bodyPr/>
          <a:lstStyle/>
          <a:p>
            <a:pPr algn="ctr"/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47719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78D9B-668D-4292-A567-5796556C9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290621"/>
          </a:xfrm>
        </p:spPr>
        <p:txBody>
          <a:bodyPr>
            <a:noAutofit/>
          </a:bodyPr>
          <a:lstStyle/>
          <a:p>
            <a:r>
              <a:rPr lang="en-US" sz="2400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B211E-B49F-5954-09E0-F35161CCC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008890"/>
            <a:ext cx="9906000" cy="49692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dirty="0"/>
              <a:t>What is I-XRAY?</a:t>
            </a:r>
          </a:p>
          <a:p>
            <a:pPr marL="0" indent="0" algn="ctr">
              <a:buNone/>
            </a:pPr>
            <a:endParaRPr lang="en-US" dirty="0"/>
          </a:p>
          <a:p>
            <a:pPr algn="just"/>
            <a:r>
              <a:rPr lang="en-US" dirty="0"/>
              <a:t>AI-integrated wearable prototype using Meta's Ray-Ban smart glasses.</a:t>
            </a:r>
          </a:p>
          <a:p>
            <a:pPr algn="just"/>
            <a:r>
              <a:rPr lang="en-US" dirty="0"/>
              <a:t>Enables real-time identification of individuals and access to personal data.</a:t>
            </a:r>
          </a:p>
          <a:p>
            <a:pPr marL="0" indent="0" algn="just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How Does It Work?</a:t>
            </a:r>
          </a:p>
          <a:p>
            <a:pPr marL="0" indent="0" algn="ctr">
              <a:buNone/>
            </a:pPr>
            <a:endParaRPr lang="en-US" dirty="0"/>
          </a:p>
          <a:p>
            <a:pPr algn="just"/>
            <a:r>
              <a:rPr lang="en-US" dirty="0"/>
              <a:t>Captures facial scans using smart glasses.</a:t>
            </a:r>
          </a:p>
          <a:p>
            <a:pPr algn="just"/>
            <a:r>
              <a:rPr lang="en-US" dirty="0"/>
              <a:t>Processes data via AI-based facial recognition algorithms.</a:t>
            </a:r>
          </a:p>
          <a:p>
            <a:pPr algn="just"/>
            <a:r>
              <a:rPr lang="en-US" dirty="0"/>
              <a:t>Aggregates public data (names, addresses, social profiles) for instant display.</a:t>
            </a:r>
          </a:p>
        </p:txBody>
      </p:sp>
    </p:spTree>
    <p:extLst>
      <p:ext uri="{BB962C8B-B14F-4D97-AF65-F5344CB8AC3E}">
        <p14:creationId xmlns:p14="http://schemas.microsoft.com/office/powerpoint/2010/main" val="2562505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AC417-FB44-F5DE-96C4-583EA3474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Introduction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66A52-8292-46CD-9041-981241A75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Key Features</a:t>
            </a:r>
          </a:p>
          <a:p>
            <a:pPr algn="just"/>
            <a:r>
              <a:rPr lang="en-US" dirty="0"/>
              <a:t>Real-time facial recognition and data retrieval.</a:t>
            </a:r>
          </a:p>
          <a:p>
            <a:pPr algn="just"/>
            <a:r>
              <a:rPr lang="en-US" dirty="0"/>
              <a:t>Seamless integration with mobile apps.</a:t>
            </a:r>
          </a:p>
          <a:p>
            <a:pPr algn="just"/>
            <a:r>
              <a:rPr lang="en-US" dirty="0"/>
              <a:t>Demonstrates the power of data aggregation.</a:t>
            </a:r>
          </a:p>
          <a:p>
            <a:pPr marL="0" indent="0" algn="just">
              <a:buNone/>
            </a:pPr>
            <a:r>
              <a:rPr lang="en-US" b="1" dirty="0"/>
              <a:t>Why is it Important?</a:t>
            </a:r>
          </a:p>
          <a:p>
            <a:pPr algn="just"/>
            <a:r>
              <a:rPr lang="en-US" dirty="0"/>
              <a:t>Highlights risks of unregulated facial recognition technology.</a:t>
            </a:r>
          </a:p>
          <a:p>
            <a:pPr algn="just"/>
            <a:r>
              <a:rPr lang="en-US" dirty="0"/>
              <a:t>Questions the balance between public visibility and personal privacy. Sparks discussion on ethical and regulatory challenges.</a:t>
            </a:r>
          </a:p>
          <a:p>
            <a:pPr marL="0" indent="0" algn="just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FBE32D-042C-35D3-8E56-2FEE1961D10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4000"/>
          </a:blip>
          <a:stretch>
            <a:fillRect/>
          </a:stretch>
        </p:blipFill>
        <p:spPr>
          <a:xfrm>
            <a:off x="6859698" y="1493520"/>
            <a:ext cx="4350810" cy="24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966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70307-F88E-674A-AEAC-048D23D98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0487" y="889764"/>
            <a:ext cx="8415068" cy="536274"/>
          </a:xfrm>
        </p:spPr>
        <p:txBody>
          <a:bodyPr>
            <a:noAutofit/>
          </a:bodyPr>
          <a:lstStyle/>
          <a:p>
            <a:r>
              <a:rPr lang="en-US" sz="3600" b="1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18986-A0EF-E2CD-D64B-2FCD46058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5833" y="1655852"/>
            <a:ext cx="9906000" cy="50074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3200" dirty="0"/>
              <a:t>Expose Vulnerabilities in Privacy</a:t>
            </a:r>
          </a:p>
          <a:p>
            <a:pPr algn="just"/>
            <a:r>
              <a:rPr lang="en-IN" sz="3200" dirty="0"/>
              <a:t>Highlight Ethical Concerns</a:t>
            </a:r>
            <a:endParaRPr lang="en-US" sz="3200" dirty="0"/>
          </a:p>
          <a:p>
            <a:pPr algn="just"/>
            <a:r>
              <a:rPr lang="en-US" sz="3200" dirty="0"/>
              <a:t>Educate on Real-Time Privacy Risks</a:t>
            </a:r>
          </a:p>
          <a:p>
            <a:pPr algn="just"/>
            <a:r>
              <a:rPr lang="en-IN" sz="3200" dirty="0"/>
              <a:t>Stimulate Policy Reform Discussions</a:t>
            </a:r>
            <a:endParaRPr lang="en-US" sz="3200" dirty="0"/>
          </a:p>
          <a:p>
            <a:pPr algn="just"/>
            <a:r>
              <a:rPr lang="en-IN" sz="3200" dirty="0"/>
              <a:t>Promote Responsible Innovation</a:t>
            </a:r>
            <a:endParaRPr lang="en-US" sz="3200" dirty="0"/>
          </a:p>
          <a:p>
            <a:pPr algn="just"/>
            <a:r>
              <a:rPr lang="en-IN" sz="3200" dirty="0"/>
              <a:t>Encourage Public Awareness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39766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9B4C7-5DA2-E16C-3B45-9C6CE2565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/>
              <a:t>Technological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2C916-F8A9-44C9-0A62-EB4A5F80F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 algn="just">
              <a:buNone/>
            </a:pPr>
            <a:r>
              <a:rPr lang="en-IN" b="1" dirty="0"/>
              <a:t>Smart Glasses Integration </a:t>
            </a:r>
          </a:p>
          <a:p>
            <a:pPr algn="just"/>
            <a:r>
              <a:rPr lang="en-IN" dirty="0"/>
              <a:t>Meta’s Ray-Ban smart glasses equipped with high-resolution cameras and sensors. </a:t>
            </a:r>
          </a:p>
          <a:p>
            <a:pPr algn="just"/>
            <a:r>
              <a:rPr lang="en-IN" dirty="0"/>
              <a:t>Real-time image capture and transmission capabilities.</a:t>
            </a:r>
          </a:p>
          <a:p>
            <a:pPr marL="0" indent="0" algn="just">
              <a:buNone/>
            </a:pPr>
            <a:r>
              <a:rPr lang="en-IN" b="1" dirty="0"/>
              <a:t>Facial Recognition Algorithms </a:t>
            </a:r>
          </a:p>
          <a:p>
            <a:pPr algn="just"/>
            <a:r>
              <a:rPr lang="en-IN" dirty="0"/>
              <a:t>Advanced AI-driven algorithms (e.g., </a:t>
            </a:r>
            <a:r>
              <a:rPr lang="en-IN" dirty="0" err="1"/>
              <a:t>PimEyes</a:t>
            </a:r>
            <a:r>
              <a:rPr lang="en-IN" dirty="0"/>
              <a:t>) for rapid and accurate facial identification.</a:t>
            </a:r>
          </a:p>
          <a:p>
            <a:pPr algn="just"/>
            <a:r>
              <a:rPr lang="en-IN" dirty="0"/>
              <a:t>Utilization of convolutional neural networks (CNNs) trained on large datasets.</a:t>
            </a:r>
          </a:p>
          <a:p>
            <a:pPr marL="0" indent="0" algn="just">
              <a:buNone/>
            </a:pPr>
            <a:r>
              <a:rPr lang="en-IN" b="1" dirty="0"/>
              <a:t>Data Aggregation</a:t>
            </a:r>
          </a:p>
          <a:p>
            <a:pPr algn="just"/>
            <a:r>
              <a:rPr lang="en-IN" dirty="0"/>
              <a:t>Retrieval of personal information from publicly available sources such as social media, public records, and online directories.</a:t>
            </a:r>
          </a:p>
          <a:p>
            <a:pPr algn="just"/>
            <a:r>
              <a:rPr lang="en-IN" dirty="0"/>
              <a:t>Automated scraping and API integration for seamless data compilation.</a:t>
            </a:r>
          </a:p>
          <a:p>
            <a:pPr marL="0" indent="0" algn="just">
              <a:buNone/>
            </a:pPr>
            <a:r>
              <a:rPr lang="en-IN" b="1" dirty="0"/>
              <a:t>Mobile Application</a:t>
            </a:r>
          </a:p>
          <a:p>
            <a:pPr algn="just"/>
            <a:r>
              <a:rPr lang="en-IN" dirty="0"/>
              <a:t>User-friendly interface to display consolidated personal information in real-time.</a:t>
            </a:r>
          </a:p>
          <a:p>
            <a:pPr algn="just"/>
            <a:r>
              <a:rPr lang="en-IN" dirty="0"/>
              <a:t>Customizable filters for prioritizing data categories.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8E8B01-85DF-BA2E-A4A8-F72E140DA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1624" y="1224479"/>
            <a:ext cx="3694962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57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47FBA-65B7-DF12-F74A-4BEC87475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2418" y="505258"/>
            <a:ext cx="8576733" cy="680260"/>
          </a:xfrm>
        </p:spPr>
        <p:txBody>
          <a:bodyPr>
            <a:normAutofit/>
          </a:bodyPr>
          <a:lstStyle/>
          <a:p>
            <a:r>
              <a:rPr lang="en-US" sz="2800" b="1" dirty="0"/>
              <a:t>Key Components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4A49FA-DE99-9D1C-974F-DAAC6F7D9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0144" y="1307493"/>
            <a:ext cx="10098657" cy="4705119"/>
          </a:xfrm>
        </p:spPr>
        <p:txBody>
          <a:bodyPr>
            <a:normAutofit fontScale="55000" lnSpcReduction="20000"/>
          </a:bodyPr>
          <a:lstStyle/>
          <a:p>
            <a:pPr marL="0" indent="0" algn="just">
              <a:buNone/>
            </a:pPr>
            <a:r>
              <a:rPr lang="en-IN" b="1" dirty="0"/>
              <a:t>Smart Glasses Design and Features: </a:t>
            </a:r>
          </a:p>
          <a:p>
            <a:pPr algn="just"/>
            <a:r>
              <a:rPr lang="en-IN" dirty="0"/>
              <a:t>Meta's Ray-Ban glasses with discreet high-resolution cameras.</a:t>
            </a:r>
          </a:p>
          <a:p>
            <a:pPr algn="just"/>
            <a:r>
              <a:rPr lang="en-IN" dirty="0"/>
              <a:t>Connectivity: Integrated with Bluetooth and Wi-Fi for seamless data transmission.</a:t>
            </a:r>
          </a:p>
          <a:p>
            <a:pPr algn="just"/>
            <a:r>
              <a:rPr lang="en-IN" dirty="0"/>
              <a:t>Future Enhancements: Potential addition of LiDAR sensors for improved depth perception.</a:t>
            </a:r>
          </a:p>
          <a:p>
            <a:pPr marL="0" indent="0" algn="just">
              <a:buNone/>
            </a:pPr>
            <a:r>
              <a:rPr lang="en-IN" b="1" dirty="0"/>
              <a:t>Facial Recognition Technology </a:t>
            </a:r>
          </a:p>
          <a:p>
            <a:pPr algn="just"/>
            <a:r>
              <a:rPr lang="en-IN" dirty="0"/>
              <a:t>AI Algorithms: Sophisticated CNNs trained on diverse datasets for precise face matching.</a:t>
            </a:r>
          </a:p>
          <a:p>
            <a:pPr algn="just"/>
            <a:r>
              <a:rPr lang="en-IN" dirty="0"/>
              <a:t>Processing Speed: Real-time matching optimized for minimal delay.</a:t>
            </a:r>
          </a:p>
          <a:p>
            <a:pPr algn="just"/>
            <a:r>
              <a:rPr lang="en-IN" dirty="0"/>
              <a:t>Challenges: Potential biases in datasets affecting accuracy across demographics.</a:t>
            </a:r>
          </a:p>
          <a:p>
            <a:pPr marL="0" indent="0" algn="just">
              <a:buNone/>
            </a:pPr>
            <a:r>
              <a:rPr lang="en-IN" b="1" dirty="0"/>
              <a:t>Data Compilation</a:t>
            </a:r>
          </a:p>
          <a:p>
            <a:pPr algn="just"/>
            <a:r>
              <a:rPr lang="en-IN" dirty="0"/>
              <a:t>Sources: Publicly available datasets, social media, and government records.</a:t>
            </a:r>
          </a:p>
          <a:p>
            <a:pPr algn="just"/>
            <a:r>
              <a:rPr lang="en-IN" dirty="0"/>
              <a:t>Automation: Use of APIs and scraping tools for rapid data retrieval.</a:t>
            </a:r>
          </a:p>
          <a:p>
            <a:pPr algn="just"/>
            <a:r>
              <a:rPr lang="en-IN" dirty="0"/>
              <a:t>Ethical Concerns: Aggregation raises issues around consent and privacy rights.</a:t>
            </a:r>
          </a:p>
          <a:p>
            <a:pPr marL="0" indent="0" algn="just">
              <a:buNone/>
            </a:pPr>
            <a:r>
              <a:rPr lang="en-IN" b="1" dirty="0"/>
              <a:t>Mobile Application</a:t>
            </a:r>
          </a:p>
          <a:p>
            <a:pPr algn="just"/>
            <a:r>
              <a:rPr lang="en-IN" dirty="0"/>
              <a:t>Interface: Displays consolidated data like name, address, and social profiles.</a:t>
            </a:r>
          </a:p>
          <a:p>
            <a:pPr algn="just"/>
            <a:r>
              <a:rPr lang="en-IN" dirty="0"/>
              <a:t>Customization: Users can filter and prioritize displayed data.</a:t>
            </a:r>
          </a:p>
          <a:p>
            <a:pPr algn="just"/>
            <a:r>
              <a:rPr lang="en-IN" dirty="0"/>
              <a:t>Security: Biometric authentication to restrict unauthorized access.</a:t>
            </a:r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78196AAB-ECE7-923F-DEE8-E10A5F3659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539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42"/>
    </mc:Choice>
    <mc:Fallback>
      <p:transition spd="slow" advTm="10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73467-B27F-5631-5E57-EDA1CFF85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F780D-0C6E-F0C6-724F-A3991F6DE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1083" y="460317"/>
            <a:ext cx="8576733" cy="680260"/>
          </a:xfrm>
        </p:spPr>
        <p:txBody>
          <a:bodyPr>
            <a:normAutofit/>
          </a:bodyPr>
          <a:lstStyle/>
          <a:p>
            <a:r>
              <a:rPr lang="en-US" sz="2800" b="1" dirty="0"/>
              <a:t>System Functionality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1AFD48-3C29-24FF-372B-27FA71D65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9426" y="1255734"/>
            <a:ext cx="10098657" cy="4705119"/>
          </a:xfrm>
        </p:spPr>
        <p:txBody>
          <a:bodyPr>
            <a:normAutofit fontScale="55000" lnSpcReduction="20000"/>
          </a:bodyPr>
          <a:lstStyle/>
          <a:p>
            <a:pPr marL="0" indent="0" algn="just">
              <a:buNone/>
            </a:pPr>
            <a:r>
              <a:rPr lang="en-US" b="1" dirty="0"/>
              <a:t>Image Capture</a:t>
            </a:r>
          </a:p>
          <a:p>
            <a:pPr algn="just"/>
            <a:r>
              <a:rPr lang="en-US" dirty="0"/>
              <a:t>Smart glasses continuously scan the environment for faces.</a:t>
            </a:r>
          </a:p>
          <a:p>
            <a:pPr algn="just"/>
            <a:r>
              <a:rPr lang="en-US" dirty="0"/>
              <a:t>Enhanced focus and lighting adjustments for high-quality image capture.</a:t>
            </a:r>
          </a:p>
          <a:p>
            <a:pPr algn="just"/>
            <a:r>
              <a:rPr lang="en-US" dirty="0"/>
              <a:t>Operates discreetly, raising privacy concerns about informed consent.</a:t>
            </a:r>
          </a:p>
          <a:p>
            <a:pPr marL="0" indent="0" algn="just">
              <a:buNone/>
            </a:pPr>
            <a:r>
              <a:rPr lang="en-US" b="1" dirty="0"/>
              <a:t>Facial Recognition</a:t>
            </a:r>
          </a:p>
          <a:p>
            <a:pPr algn="just"/>
            <a:r>
              <a:rPr lang="en-US" dirty="0"/>
              <a:t>Captured images are processed locally or in the cloud.</a:t>
            </a:r>
          </a:p>
          <a:p>
            <a:pPr algn="just"/>
            <a:r>
              <a:rPr lang="en-US" dirty="0"/>
              <a:t>Algorithms extract unique facial features to create a "facial signature”.</a:t>
            </a:r>
          </a:p>
          <a:p>
            <a:pPr algn="just"/>
            <a:r>
              <a:rPr lang="en-US" dirty="0"/>
              <a:t>Matches are made against extensive online databases in milliseconds.</a:t>
            </a:r>
          </a:p>
          <a:p>
            <a:pPr marL="0" indent="0" algn="just">
              <a:buNone/>
            </a:pPr>
            <a:r>
              <a:rPr lang="en-US" b="1" dirty="0"/>
              <a:t>Data Retrieval</a:t>
            </a:r>
          </a:p>
          <a:p>
            <a:pPr algn="just"/>
            <a:r>
              <a:rPr lang="en-US" dirty="0"/>
              <a:t>Automatic searches in public records, social media profiles, and government databases.</a:t>
            </a:r>
          </a:p>
          <a:p>
            <a:pPr algn="just"/>
            <a:r>
              <a:rPr lang="en-US" dirty="0"/>
              <a:t>Data types include names, addresses, phone numbers, and affiliations.</a:t>
            </a:r>
          </a:p>
          <a:p>
            <a:pPr algn="just"/>
            <a:r>
              <a:rPr lang="en-US" dirty="0"/>
              <a:t>Real-time prioritization of relevant information.</a:t>
            </a:r>
          </a:p>
          <a:p>
            <a:pPr marL="0" indent="0" algn="just">
              <a:buNone/>
            </a:pPr>
            <a:r>
              <a:rPr lang="en-US" b="1" dirty="0"/>
              <a:t>Information Display</a:t>
            </a:r>
          </a:p>
          <a:p>
            <a:pPr algn="just"/>
            <a:r>
              <a:rPr lang="en-US" dirty="0"/>
              <a:t>Consolidated data presented in a user-friendly mobile application.</a:t>
            </a:r>
          </a:p>
          <a:p>
            <a:pPr algn="just"/>
            <a:r>
              <a:rPr lang="en-US" dirty="0"/>
              <a:t>Customizable display options, allowing users to filter specific categories.</a:t>
            </a:r>
          </a:p>
          <a:p>
            <a:pPr algn="just"/>
            <a:r>
              <a:rPr lang="en-US" dirty="0"/>
              <a:t>Secure access ensured through biometric authentication.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0829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AEC31C-AA1D-99DA-5F2D-B7A28F251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4E507-969A-F3DE-5E1E-9AF23718B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/>
              <a:t>Societal and Ethical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35D7A-9BF6-07EC-3FBC-151062E95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385" y="1915557"/>
            <a:ext cx="9906000" cy="4024424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buNone/>
            </a:pPr>
            <a:r>
              <a:rPr lang="en-US" b="1" dirty="0"/>
              <a:t>Clearview AI</a:t>
            </a:r>
          </a:p>
          <a:p>
            <a:pPr algn="just"/>
            <a:r>
              <a:rPr lang="en-US" dirty="0"/>
              <a:t>Compiled images from public sources for law enforcement use.</a:t>
            </a:r>
          </a:p>
          <a:p>
            <a:pPr algn="just"/>
            <a:r>
              <a:rPr lang="en-US" dirty="0"/>
              <a:t>Faced criticism for privacy violations and unauthorized data scraping.</a:t>
            </a:r>
          </a:p>
          <a:p>
            <a:pPr algn="just"/>
            <a:r>
              <a:rPr lang="en-US" dirty="0"/>
              <a:t>Legal challenges in Europe and bans in countries like Canada.</a:t>
            </a:r>
          </a:p>
          <a:p>
            <a:pPr marL="0" indent="0" algn="just">
              <a:buNone/>
            </a:pPr>
            <a:r>
              <a:rPr lang="en-US" b="1" dirty="0"/>
              <a:t> China's Surveillance System</a:t>
            </a:r>
          </a:p>
          <a:p>
            <a:pPr algn="just"/>
            <a:r>
              <a:rPr lang="en-US" dirty="0"/>
              <a:t>Nationwide use of facial recognition linked to the social credit system.</a:t>
            </a:r>
          </a:p>
          <a:p>
            <a:pPr algn="just"/>
            <a:r>
              <a:rPr lang="en-US" dirty="0"/>
              <a:t>Benefits in crime reduction but criticized for authoritarian overreach.</a:t>
            </a:r>
          </a:p>
          <a:p>
            <a:pPr algn="just"/>
            <a:r>
              <a:rPr lang="en-US" dirty="0"/>
              <a:t>Suppresses freedom of expression and targets dissidents.</a:t>
            </a:r>
          </a:p>
          <a:p>
            <a:pPr marL="0" indent="0" algn="just">
              <a:buNone/>
            </a:pPr>
            <a:r>
              <a:rPr lang="en-US" b="1" dirty="0"/>
              <a:t>Amazon </a:t>
            </a:r>
            <a:r>
              <a:rPr lang="en-US" b="1" dirty="0" err="1"/>
              <a:t>Rekognition</a:t>
            </a:r>
            <a:endParaRPr lang="en-US" b="1" dirty="0"/>
          </a:p>
          <a:p>
            <a:pPr algn="just"/>
            <a:r>
              <a:rPr lang="en-US" dirty="0"/>
              <a:t>Provides facial recognition services for law enforcement and businesses.</a:t>
            </a:r>
          </a:p>
          <a:p>
            <a:pPr algn="just"/>
            <a:r>
              <a:rPr lang="en-US" dirty="0"/>
              <a:t>Proven biases, especially in identifying women and people with darker skin tones.</a:t>
            </a:r>
          </a:p>
          <a:p>
            <a:pPr algn="just"/>
            <a:r>
              <a:rPr lang="en-US" dirty="0"/>
              <a:t>Amazon halted sales to law enforcement following public backlash.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8816B7-B077-A709-6CCD-13189252F8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7233920" y="2123440"/>
            <a:ext cx="4114800" cy="310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577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D7579-7BB9-8434-156B-B00ECB69D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b="1" dirty="0"/>
              <a:t>Societal and Ethical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274AB-0CE3-8591-FA25-3DAC5D062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385" y="1915557"/>
            <a:ext cx="9906000" cy="4024424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IN" b="1" dirty="0"/>
              <a:t>Privacy Concerns</a:t>
            </a:r>
          </a:p>
          <a:p>
            <a:pPr algn="just"/>
            <a:r>
              <a:rPr lang="en-IN" dirty="0"/>
              <a:t>Facilitates real-time identification without consent.</a:t>
            </a:r>
          </a:p>
          <a:p>
            <a:pPr algn="just"/>
            <a:r>
              <a:rPr lang="en-IN" dirty="0"/>
              <a:t>Undermines anonymity in public spaces.</a:t>
            </a:r>
          </a:p>
          <a:p>
            <a:pPr marL="0" indent="0" algn="just">
              <a:buNone/>
            </a:pPr>
            <a:r>
              <a:rPr lang="en-IN" b="1" dirty="0"/>
              <a:t>Psychological Impacts</a:t>
            </a:r>
          </a:p>
          <a:p>
            <a:pPr algn="just"/>
            <a:r>
              <a:rPr lang="en-IN" dirty="0"/>
              <a:t>Increases social anxiety and distrust in public settings.</a:t>
            </a:r>
          </a:p>
          <a:p>
            <a:pPr algn="just"/>
            <a:r>
              <a:rPr lang="en-IN" dirty="0"/>
              <a:t>Promotes behavioural changes to avoid surveillance.</a:t>
            </a:r>
          </a:p>
          <a:p>
            <a:pPr marL="0" indent="0" algn="just">
              <a:buNone/>
            </a:pPr>
            <a:r>
              <a:rPr lang="en-IN" b="1" dirty="0"/>
              <a:t>Ethical Dilemmas</a:t>
            </a:r>
          </a:p>
          <a:p>
            <a:pPr algn="just"/>
            <a:r>
              <a:rPr lang="en-IN" dirty="0"/>
              <a:t>Lack of informed consent in data usage.</a:t>
            </a:r>
          </a:p>
          <a:p>
            <a:pPr algn="just"/>
            <a:r>
              <a:rPr lang="en-IN" dirty="0"/>
              <a:t>Raises questions about ownership and misuse of public data.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8E659-82E3-61FE-2EC0-96F31FEB6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6714" y="3851981"/>
            <a:ext cx="3977147" cy="208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0047BD-A9E5-AB0A-B660-49F647EA1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159" y="1439981"/>
            <a:ext cx="3107226" cy="24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891416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610</TotalTime>
  <Words>1002</Words>
  <Application>Microsoft Office PowerPoint</Application>
  <PresentationFormat>Widescreen</PresentationFormat>
  <Paragraphs>140</Paragraphs>
  <Slides>13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Univers Condensed Light</vt:lpstr>
      <vt:lpstr>Walbaum Display Light</vt:lpstr>
      <vt:lpstr>AngleLinesVTI</vt:lpstr>
      <vt:lpstr>I-XRAY: The AI Glasses That Reveal Anyone’s Personal Details</vt:lpstr>
      <vt:lpstr>Introduction</vt:lpstr>
      <vt:lpstr>Introduction</vt:lpstr>
      <vt:lpstr>Objective</vt:lpstr>
      <vt:lpstr>Technological Framework</vt:lpstr>
      <vt:lpstr>Key Components</vt:lpstr>
      <vt:lpstr>System Functionality</vt:lpstr>
      <vt:lpstr>Societal and Ethical Implications</vt:lpstr>
      <vt:lpstr>Societal and Ethical Implications</vt:lpstr>
      <vt:lpstr>Regulatory Challenges &amp; Solutions</vt:lpstr>
      <vt:lpstr>Future Outlook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MOHAN SAI</dc:creator>
  <cp:lastModifiedBy>MOHAN SAI</cp:lastModifiedBy>
  <cp:revision>568</cp:revision>
  <dcterms:created xsi:type="dcterms:W3CDTF">2022-04-08T16:26:41Z</dcterms:created>
  <dcterms:modified xsi:type="dcterms:W3CDTF">2024-12-04T02:29:44Z</dcterms:modified>
</cp:coreProperties>
</file>

<file path=docProps/thumbnail.jpeg>
</file>